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441" r:id="rId5"/>
    <p:sldId id="442" r:id="rId6"/>
    <p:sldId id="343" r:id="rId7"/>
    <p:sldId id="443" r:id="rId8"/>
    <p:sldId id="444" r:id="rId9"/>
    <p:sldId id="445" r:id="rId10"/>
    <p:sldId id="380" r:id="rId11"/>
    <p:sldId id="547" r:id="rId12"/>
    <p:sldId id="548" r:id="rId13"/>
    <p:sldId id="549" r:id="rId14"/>
    <p:sldId id="546" r:id="rId15"/>
    <p:sldId id="545" r:id="rId16"/>
    <p:sldId id="551" r:id="rId17"/>
    <p:sldId id="552" r:id="rId18"/>
    <p:sldId id="550" r:id="rId19"/>
    <p:sldId id="542" r:id="rId20"/>
    <p:sldId id="34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F0A4E-B50B-B909-18EF-E10A8B3344BA}" v="932" dt="2024-04-11T10:20:26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5" autoAdjust="0"/>
  </p:normalViewPr>
  <p:slideViewPr>
    <p:cSldViewPr snapToGrid="0">
      <p:cViewPr varScale="1">
        <p:scale>
          <a:sx n="90" d="100"/>
          <a:sy n="90" d="100"/>
        </p:scale>
        <p:origin x="-816" y="-102"/>
      </p:cViewPr>
      <p:guideLst>
        <p:guide orient="horz" pos="540"/>
        <p:guide orient="horz" pos="1620"/>
        <p:guide orient="horz" pos="66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pPr algn="r"/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92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095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6298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4541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204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503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8142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339995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18982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38350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365591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3425341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8361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59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4794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=""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=""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=""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=""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=""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=""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=""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=""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=""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=""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cs typeface="Arial"/>
              </a:rPr>
              <a:t>Voting Web Application using Django Framework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16543" y="4242262"/>
            <a:ext cx="5445013" cy="6514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sz="1100" dirty="0" err="1" smtClean="0">
                <a:solidFill>
                  <a:schemeClr val="bg1"/>
                </a:solidFill>
              </a:rPr>
              <a:t>Name:MATHU</a:t>
            </a:r>
            <a:r>
              <a:rPr lang="en-US" sz="1100" dirty="0" smtClean="0">
                <a:solidFill>
                  <a:schemeClr val="bg1"/>
                </a:solidFill>
              </a:rPr>
              <a:t> MALA S </a:t>
            </a:r>
            <a:endParaRPr lang="en-US" sz="1100" dirty="0" smtClean="0">
              <a:solidFill>
                <a:schemeClr val="bg1"/>
              </a:solidFill>
            </a:endParaRPr>
          </a:p>
          <a:p>
            <a:pPr>
              <a:spcAft>
                <a:spcPts val="200"/>
              </a:spcAft>
            </a:pPr>
            <a:r>
              <a:rPr lang="en-US" sz="1100" b="0" i="0" u="none" strike="noStrike" cap="none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Id:</a:t>
            </a:r>
            <a:r>
              <a:rPr lang="en-US" sz="1100" smtClean="0">
                <a:solidFill>
                  <a:schemeClr val="bg1"/>
                </a:solidFill>
              </a:rPr>
              <a:t>au922221104030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College Name: Theni </a:t>
            </a:r>
            <a:r>
              <a:rPr lang="en-US" sz="1100" dirty="0" err="1">
                <a:solidFill>
                  <a:schemeClr val="bg1"/>
                </a:solidFill>
              </a:rPr>
              <a:t>Kammavar</a:t>
            </a:r>
            <a:r>
              <a:rPr lang="en-US" sz="1100" dirty="0">
                <a:solidFill>
                  <a:schemeClr val="bg1"/>
                </a:solidFill>
              </a:rPr>
              <a:t> Sangam College of Technology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4" name="Google Shape;62;g5fab984687_2_0">
            <a:extLst>
              <a:ext uri="{FF2B5EF4-FFF2-40B4-BE49-F238E27FC236}">
                <a16:creationId xmlns="" xmlns:a16="http://schemas.microsoft.com/office/drawing/2014/main" id="{97E93E0C-382C-278E-FE30-EED6A247305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Image Preprocessing: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="" xmlns:a16="http://schemas.microsoft.com/office/drawing/2014/main" id="{994180EB-2034-7734-FFDC-5944E4172C60}"/>
              </a:ext>
            </a:extLst>
          </p:cNvPr>
          <p:cNvSpPr txBox="1">
            <a:spLocks/>
          </p:cNvSpPr>
          <p:nvPr/>
        </p:nvSpPr>
        <p:spPr>
          <a:xfrm>
            <a:off x="123208" y="1478492"/>
            <a:ext cx="7557752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have used CV2 for digital image processing.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preprocessing is done in 2 steps,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Grayscalying</a:t>
            </a:r>
            <a:r>
              <a:rPr lang="en-US" dirty="0">
                <a:latin typeface="+mn-lt"/>
              </a:rPr>
              <a:t>,</a:t>
            </a:r>
          </a:p>
          <a:p>
            <a:pPr marL="35661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Grayscaling</a:t>
            </a:r>
            <a:r>
              <a:rPr lang="en-US" dirty="0">
                <a:latin typeface="+mn-lt"/>
              </a:rPr>
              <a:t> is done using cv2.IMREAD_GRAYSCALE function.</a:t>
            </a:r>
          </a:p>
          <a:p>
            <a:pPr marL="173736" indent="-173736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Resizing the image to a (256,256) size using cv2.resize(</a:t>
            </a:r>
            <a:r>
              <a:rPr lang="en-US" dirty="0" err="1">
                <a:latin typeface="+mn-lt"/>
              </a:rPr>
              <a:t>img</a:t>
            </a:r>
            <a:r>
              <a:rPr lang="en-US" dirty="0">
                <a:latin typeface="+mn-lt"/>
              </a:rPr>
              <a:t>, function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  <a:r>
              <a:rPr lang="en-US" sz="1400" spc="1" dirty="0">
                <a:solidFill>
                  <a:schemeClr val="tx1"/>
                </a:solidFill>
                <a:latin typeface="+mn-lt"/>
              </a:rPr>
              <a:t>(256, 256))</a:t>
            </a:r>
          </a:p>
        </p:txBody>
      </p:sp>
    </p:spTree>
    <p:extLst>
      <p:ext uri="{BB962C8B-B14F-4D97-AF65-F5344CB8AC3E}">
        <p14:creationId xmlns="" xmlns:p14="http://schemas.microsoft.com/office/powerpoint/2010/main" val="49053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 Development &amp; Algorithm</a:t>
            </a:r>
          </a:p>
        </p:txBody>
      </p:sp>
      <p:sp>
        <p:nvSpPr>
          <p:cNvPr id="5" name="Google Shape;62;g5fab984687_2_0">
            <a:extLst>
              <a:ext uri="{FF2B5EF4-FFF2-40B4-BE49-F238E27FC236}">
                <a16:creationId xmlns="" xmlns:a16="http://schemas.microsoft.com/office/drawing/2014/main" id="{8B6D3B9E-06BD-BF72-4418-CD55FF7CA638}"/>
              </a:ext>
            </a:extLst>
          </p:cNvPr>
          <p:cNvSpPr txBox="1">
            <a:spLocks/>
          </p:cNvSpPr>
          <p:nvPr/>
        </p:nvSpPr>
        <p:spPr>
          <a:xfrm>
            <a:off x="132397" y="1061211"/>
            <a:ext cx="4386264" cy="50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  <a:buClr>
                <a:srgbClr val="213163"/>
              </a:buClr>
            </a:pPr>
            <a:r>
              <a:rPr lang="en-US" b="1" dirty="0"/>
              <a:t>Pre-processed Image: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A54621F-D334-78E2-AC4A-988C81A8DB99}"/>
              </a:ext>
            </a:extLst>
          </p:cNvPr>
          <p:cNvGrpSpPr/>
          <p:nvPr/>
        </p:nvGrpSpPr>
        <p:grpSpPr>
          <a:xfrm>
            <a:off x="830580" y="1636824"/>
            <a:ext cx="7482840" cy="2292571"/>
            <a:chOff x="830580" y="1636824"/>
            <a:chExt cx="7482840" cy="2292571"/>
          </a:xfrm>
        </p:grpSpPr>
        <p:sp>
          <p:nvSpPr>
            <p:cNvPr id="7" name="Freeform 11">
              <a:extLst>
                <a:ext uri="{FF2B5EF4-FFF2-40B4-BE49-F238E27FC236}">
                  <a16:creationId xmlns="" xmlns:a16="http://schemas.microsoft.com/office/drawing/2014/main" id="{1473FE5F-F1D4-FC00-E092-4C7D3581FF12}"/>
                </a:ext>
              </a:extLst>
            </p:cNvPr>
            <p:cNvSpPr/>
            <p:nvPr/>
          </p:nvSpPr>
          <p:spPr>
            <a:xfrm>
              <a:off x="1075448" y="1636824"/>
              <a:ext cx="6993102" cy="2292571"/>
            </a:xfrm>
            <a:custGeom>
              <a:avLst/>
              <a:gdLst/>
              <a:ahLst/>
              <a:cxnLst/>
              <a:rect l="l" t="t" r="r" b="b"/>
              <a:pathLst>
                <a:path w="6993102" h="2292571">
                  <a:moveTo>
                    <a:pt x="0" y="0"/>
                  </a:moveTo>
                  <a:lnTo>
                    <a:pt x="6993102" y="0"/>
                  </a:lnTo>
                  <a:lnTo>
                    <a:pt x="6993102" y="2292570"/>
                  </a:lnTo>
                  <a:lnTo>
                    <a:pt x="0" y="2292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85" r="-3277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91E8303-4788-E582-8098-6836D5690ECD}"/>
                </a:ext>
              </a:extLst>
            </p:cNvPr>
            <p:cNvSpPr/>
            <p:nvPr/>
          </p:nvSpPr>
          <p:spPr>
            <a:xfrm>
              <a:off x="830580" y="1636824"/>
              <a:ext cx="7482840" cy="2226516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85078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Result      -poll application home page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511A414-05DA-C0F1-9991-B2161D96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68" y="1111906"/>
            <a:ext cx="6955048" cy="37931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802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Create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0FB1D5EC-6521-DAF4-3B27-1F547939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01" y="896245"/>
            <a:ext cx="6998180" cy="39440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615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Available polls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95BB7052-BFB4-6C90-9A98-DC2E198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0" y="993293"/>
            <a:ext cx="7084444" cy="39872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365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Vote and view result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DC0F0C25-E88D-9A80-DA74-C9069CC0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3" y="982510"/>
            <a:ext cx="4248511" cy="23805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6A60886-08FA-B715-6DCC-3453EC5B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63" y="982510"/>
            <a:ext cx="4367124" cy="23805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970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2956"/>
            <a:ext cx="873474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Summarize the key points discussed in the presentation.</a:t>
            </a:r>
            <a:endParaRPr lang="en-US" sz="15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D0D0D"/>
                </a:solidFill>
              </a:rPr>
              <a:t>Reinforce the importance of the voting app and its potential impact.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D0D0D"/>
                </a:solidFill>
              </a:rPr>
              <a:t>Thank the audience for their attention and invite any questions or feedback.</a:t>
            </a:r>
            <a:endParaRPr lang="en-US" sz="1500" dirty="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500" b="0" i="0" dirty="0">
              <a:solidFill>
                <a:srgbClr val="0000FF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 err="1">
                <a:solidFill>
                  <a:srgbClr val="213163"/>
                </a:solidFill>
                <a:latin typeface="+mn-lt"/>
              </a:rPr>
              <a:t>Conclution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095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=""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=""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26467" y="566209"/>
            <a:ext cx="444553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Course Outline</a:t>
            </a:r>
          </a:p>
        </p:txBody>
      </p:sp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26468" y="1054419"/>
            <a:ext cx="4594388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Proposed Solution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used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Modelling &amp; Results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/>
              <a:t>Future enhancements </a:t>
            </a:r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err="1"/>
              <a:t>Conclution</a:t>
            </a:r>
            <a:endParaRPr lang="en-US" dirty="0" err="1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85706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78067" y="1070621"/>
            <a:ext cx="4393933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800"/>
              </a:spcAft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web application provides users with a platform to pose questions and gather opinions through a simple and efficient voting process. Users can submit questions along with three options, and fellow users can cast their votes. This project aims to facilitate democratic decision-making in various contexts, ranging from casual opinion polls to more serious matters.</a:t>
            </a: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Abstract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=""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=""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42289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4437065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Traditional methods of gathering opinions and conducting polls can be cumbersome and time-consuming. There's often a lack of efficient platforms for users to engage in democratic decision-making processes.</a:t>
            </a:r>
            <a:endParaRPr lang="en-US" sz="1600" dirty="0"/>
          </a:p>
          <a:p>
            <a:endParaRPr lang="en-US" sz="1600"/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goal is to address these limitations by developing a user-friendly voting web application.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Problem Statement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=""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=""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63371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589965" cy="15081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allows users to create questions with three options and enables other users to cast their votes. The platform provides a seamless experience for both posing questions and participating in the voting process. It's designed to be intuitive, engaging, and accessible to a wide range of users.</a:t>
            </a:r>
            <a:endParaRPr lang="en-US" sz="1600"/>
          </a:p>
          <a:p>
            <a:pPr>
              <a:spcAft>
                <a:spcPts val="800"/>
              </a:spcAft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Project Overview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=""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3094566" y="2075343"/>
            <a:ext cx="2954867" cy="28871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273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E6F345-B602-EC4B-B8B2-B4CAA1DC1D46}"/>
              </a:ext>
            </a:extLst>
          </p:cNvPr>
          <p:cNvSpPr txBox="1"/>
          <p:nvPr/>
        </p:nvSpPr>
        <p:spPr>
          <a:xfrm>
            <a:off x="134935" y="1059838"/>
            <a:ext cx="8650925" cy="15388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Explain how the voting app addresses the identified problems.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Discuss the features and functionalities that make the app an effective solution.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</a:rPr>
              <a:t>Highlight any innovative or unique aspects of the proposed solution.</a:t>
            </a:r>
            <a:endParaRPr lang="en-US" sz="2000"/>
          </a:p>
          <a:p>
            <a:pPr marL="173355" indent="-173355" algn="l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8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Proposed Solution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A4B871A-A451-AA35-F02E-4525E153968D}"/>
              </a:ext>
            </a:extLst>
          </p:cNvPr>
          <p:cNvGrpSpPr/>
          <p:nvPr/>
        </p:nvGrpSpPr>
        <p:grpSpPr>
          <a:xfrm>
            <a:off x="2536422" y="2568156"/>
            <a:ext cx="3422806" cy="2277722"/>
            <a:chOff x="5264526" y="1047750"/>
            <a:chExt cx="3422806" cy="2277722"/>
          </a:xfrm>
        </p:grpSpPr>
        <p:pic>
          <p:nvPicPr>
            <p:cNvPr id="4" name="Picture 3" descr="How to Write the Perfect Web Design Proposal - Bidsketch">
              <a:extLst>
                <a:ext uri="{FF2B5EF4-FFF2-40B4-BE49-F238E27FC236}">
                  <a16:creationId xmlns="" xmlns:a16="http://schemas.microsoft.com/office/drawing/2014/main" id="{B4B5C301-F6A3-621F-01C5-1E3138ED5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526" y="1047750"/>
              <a:ext cx="3422806" cy="227772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87CF4CCF-4508-C5B8-888E-A00EAFB28F43}"/>
                </a:ext>
              </a:extLst>
            </p:cNvPr>
            <p:cNvCxnSpPr/>
            <p:nvPr/>
          </p:nvCxnSpPr>
          <p:spPr>
            <a:xfrm>
              <a:off x="5264526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513348EB-5D34-68E2-8CB1-10E23365BC55}"/>
                </a:ext>
              </a:extLst>
            </p:cNvPr>
            <p:cNvCxnSpPr/>
            <p:nvPr/>
          </p:nvCxnSpPr>
          <p:spPr>
            <a:xfrm>
              <a:off x="8687332" y="1310640"/>
              <a:ext cx="0" cy="1767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47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Technology Used</a:t>
            </a:r>
          </a:p>
        </p:txBody>
      </p:sp>
      <p:sp>
        <p:nvSpPr>
          <p:cNvPr id="3" name="Google Shape;62;g5fab984687_2_0">
            <a:extLst>
              <a:ext uri="{FF2B5EF4-FFF2-40B4-BE49-F238E27FC236}">
                <a16:creationId xmlns=""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31822" y="1071994"/>
            <a:ext cx="4440179" cy="408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800"/>
              </a:spcAft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Our voting app is built using modern web development technologies such as HTML, CSS, JavaScript, and a backend framework like Node.js. We utilize a database system such as MongoDB to store user-generated content securely.</a:t>
            </a:r>
            <a:endParaRPr lang="en-US"/>
          </a:p>
          <a:p>
            <a:pPr marL="285750" indent="-285750">
              <a:buClr>
                <a:srgbClr val="213163"/>
              </a:buClr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List the technologies and tools used in developing the voting app.</a:t>
            </a:r>
          </a:p>
          <a:p>
            <a:pPr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Briefly explain why each technology was chosen and its role in the project.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rgbClr val="0D0D0D"/>
                </a:solidFill>
              </a:rPr>
              <a:t>Mention any frameworks or libraries utilized for development.</a:t>
            </a:r>
            <a:endParaRPr lang="en-US" sz="1600" dirty="0"/>
          </a:p>
          <a:p>
            <a:pPr marL="173355" indent="-173355">
              <a:spcAft>
                <a:spcPts val="800"/>
              </a:spcAft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</a:endParaRPr>
          </a:p>
        </p:txBody>
      </p:sp>
      <p:pic>
        <p:nvPicPr>
          <p:cNvPr id="4" name="Picture 3" descr="Contentful | Technologies | Getting ...">
            <a:extLst>
              <a:ext uri="{FF2B5EF4-FFF2-40B4-BE49-F238E27FC236}">
                <a16:creationId xmlns="" xmlns:a16="http://schemas.microsoft.com/office/drawing/2014/main" id="{91BBE5C9-3A6D-CD8A-F264-3DFF6672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42" y="1071563"/>
            <a:ext cx="3286483" cy="29572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842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Modelling &amp; Results</a:t>
            </a:r>
          </a:p>
          <a:p>
            <a:pPr>
              <a:buSzPts val="2800"/>
            </a:pP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3" name="Picture 2" descr="Online Voting System in C - GeeksforGeeks">
            <a:extLst>
              <a:ext uri="{FF2B5EF4-FFF2-40B4-BE49-F238E27FC236}">
                <a16:creationId xmlns="" xmlns:a16="http://schemas.microsoft.com/office/drawing/2014/main" id="{EABA117C-9D71-5802-C8CF-186F54D2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41" y="2256616"/>
            <a:ext cx="5217902" cy="2646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3B363D1-2BCD-0532-469B-FEB15331CF43}"/>
              </a:ext>
            </a:extLst>
          </p:cNvPr>
          <p:cNvSpPr txBox="1"/>
          <p:nvPr/>
        </p:nvSpPr>
        <p:spPr>
          <a:xfrm>
            <a:off x="396816" y="1049188"/>
            <a:ext cx="84258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Describe the process of designing and modeling the voting app.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Present any data or statistics related to user engagement or voting patterns.</a:t>
            </a:r>
          </a:p>
          <a:p>
            <a:pPr>
              <a:buFont typeface="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Highlight any successful outcomes or achievements of the project.</a:t>
            </a:r>
          </a:p>
        </p:txBody>
      </p:sp>
    </p:spTree>
    <p:extLst>
      <p:ext uri="{BB962C8B-B14F-4D97-AF65-F5344CB8AC3E}">
        <p14:creationId xmlns=""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=""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1500"/>
            <a:ext cx="4448791" cy="43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Enhancement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392BB2-E3E1-5F46-B86D-77E75C9CD08F}"/>
              </a:ext>
            </a:extLst>
          </p:cNvPr>
          <p:cNvSpPr txBox="1"/>
          <p:nvPr/>
        </p:nvSpPr>
        <p:spPr>
          <a:xfrm>
            <a:off x="418381" y="1286415"/>
            <a:ext cx="79837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Discuss potential future developments or enhancements for the voting app.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Mention any planned features or functionalities that could be added in future iterations.</a:t>
            </a:r>
          </a:p>
          <a:p>
            <a:pPr>
              <a:buFont typeface=""/>
              <a:buChar char="•"/>
            </a:pPr>
            <a:r>
              <a:rPr lang="en-US" sz="1800" dirty="0">
                <a:solidFill>
                  <a:srgbClr val="0D0D0D"/>
                </a:solidFill>
                <a:latin typeface="Söhne"/>
              </a:rPr>
              <a:t>Address any feedback or suggestions for improvement received during the development process.</a:t>
            </a:r>
          </a:p>
        </p:txBody>
      </p:sp>
    </p:spTree>
    <p:extLst>
      <p:ext uri="{BB962C8B-B14F-4D97-AF65-F5344CB8AC3E}">
        <p14:creationId xmlns="" xmlns:p14="http://schemas.microsoft.com/office/powerpoint/2010/main" val="35436818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510</Words>
  <Application>Microsoft Office PowerPoint</Application>
  <PresentationFormat>On-screen Show (16:9)</PresentationFormat>
  <Paragraphs>78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Slide 1</vt:lpstr>
      <vt:lpstr>Course Outline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Windows User</cp:lastModifiedBy>
  <cp:revision>378</cp:revision>
  <dcterms:modified xsi:type="dcterms:W3CDTF">2024-04-11T14:55:43Z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